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5143500" cx="9144000"/>
  <p:notesSz cx="6858000" cy="9144000"/>
  <p:embeddedFontLst>
    <p:embeddedFont>
      <p:font typeface="Raleway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56AE46-CBD6-4DE6-ABF4-C82528258C2F}">
  <a:tblStyle styleId="{E056AE46-CBD6-4DE6-ABF4-C82528258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aleway-italic.fntdata"/><Relationship Id="rId81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aleway-bold.fntdata"/><Relationship Id="rId34" Type="http://schemas.openxmlformats.org/officeDocument/2006/relationships/slide" Target="slides/slide28.xml"/><Relationship Id="rId78" Type="http://schemas.openxmlformats.org/officeDocument/2006/relationships/font" Target="fonts/Raleway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9783b6c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9783b6c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all,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 will present a talk called “Life of a packet in k8s: from linux networking to service mesh”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talk i scheduled to be about x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9783b6c8b_6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9783b6c8b_6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79783b6c8b_6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79783b6c8b_6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79783b6c8b_6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79783b6c8b_6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e884204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e884204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79783b6c8b_6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79783b6c8b_6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79783b6c8b_6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79783b6c8b_6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9783b6c8b_66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9783b6c8b_66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context of MOMs persistence refers to persistent storage of the queue and its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messages. Some MOMs have the ability to store the entire queue in persistent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storage, while others just keep the queue in main memory. Persistent storage can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important for some use cases. If the broker server crashes with the queue stored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memory, all the messages are lost which can be undesirable if many messages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stored in the queue. Even in applications that accept some message loss, losing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queue may be unacceptable. Some MOMs also support both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and the users can choose if they want to keep the messages in memory 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them on disk.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79783b6c8b_66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79783b6c8b_66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9783b6c8b_66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9783b6c8b_66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context of MOMs persistence refers to persistent storage of the queue and its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messages. Some MOMs have the ability to store the entire queue in persistent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storage, while others just keep the queue in main memory. Persistent storage can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important for some use cases. If the broker server crashes with the queue stored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memory, all the messages are lost which can be undesirable if many messages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stored in the queue. Even in applications that accept some message loss, losing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queue may be unacceptable. Some MOMs also support both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and the users can choose if they want to keep the messages in memory 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them on disk.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79783b6c8b_6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79783b6c8b_6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context of MOMs persistence refers to persistent storage of the queue and its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messages. Some MOMs have the ability to store the entire queue in persistent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storage, while others just keep the queue in main memory. Persistent storage can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important for some use cases. If the broker server crashes with the queue stored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memory, all the messages are lost which can be undesirable if many messages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stored in the queue. Even in applications that accept some message loss, losing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queue may be unacceptable. Some MOMs also support both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and the users can choose if they want to keep the messages in memory 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them on disk.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ab8cc3e1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ab8cc3e1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mental model -&gt; high level concept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9783b6c8b_66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79783b6c8b_66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context of MOMs persistence refers to persistent storage of the queue and its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messages. Some MOMs have the ability to store the entire queue in persistent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storage, while others just keep the queue in main memory. Persistent storage can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important for some use cases. If the broker server crashes with the queue stored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memory, all the messages are lost which can be undesirable if many messages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stored in the queue. Even in applications that accept some message loss, losing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whole queue may be unacceptable. Some MOMs also support both storage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and the users can choose if they want to keep the messages in memory or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them on disk.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e04161627_113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e04161627_11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e04161627_113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e04161627_11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9783b6c8b_66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9783b6c8b_66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9783b6c8b_66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79783b6c8b_66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9783b6c8b_66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9783b6c8b_66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9783b6c8b_66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9783b6c8b_66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</a:t>
            </a:r>
            <a:r>
              <a:rPr lang="en"/>
              <a:t>sequential</a:t>
            </a:r>
            <a:r>
              <a:rPr lang="en"/>
              <a:t> data access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79783b6c8b_66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79783b6c8b_66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e884204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e884204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9783b6c8b_66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9783b6c8b_66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9783b6c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9783b6c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79783b6c8b_66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79783b6c8b_66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79783b6c8b_66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79783b6c8b_66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7ab8cc3e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7ab8cc3e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7bbbc9fe5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7bbbc9fe5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26821d83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26821d8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26821d8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26821d8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e04161627_11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4e04161627_11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e04161627_113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e04161627_113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9783b6c8b_66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9783b6c8b_66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e04161627_2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e04161627_2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9783b6c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9783b6c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e329c31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4e329c31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e04161627_2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e04161627_2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4e04161627_2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4e04161627_2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e04161627_2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e04161627_2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e04161627_2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e04161627_2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e04161627_2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4e04161627_2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bbbc9fe5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bbbc9fe5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4e04161627_2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4e04161627_2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e04161627_23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e04161627_2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7bbbc9fe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7bbbc9fe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9783b6c8b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79783b6c8b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e04161627_113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e04161627_11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7bbbc9fe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7bbbc9fe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9783b6c8b_66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79783b6c8b_66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9783b6c8b_66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9783b6c8b_66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e329c315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e329c315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79783b6c8b_66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79783b6c8b_66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ab8cc3e1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ab8cc3e1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4e04161627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4e04161627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4e04161627_2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4e04161627_2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4e04161627_2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4e04161627_2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9783b6c8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9783b6c8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7bbbc9fe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7bbbc9fe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7bbbc9fe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7bbbc9fe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4e04161627_113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4e04161627_113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e04161627_113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4e04161627_11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e04161627_11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e04161627_11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4e04161627_11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4e04161627_11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e04161627_11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e04161627_11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4e04161627_11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4e04161627_11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4e04161627_11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4e04161627_11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e5456d94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4e5456d94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9783b6c8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9783b6c8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4e5456d94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4e5456d9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26821d8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26821d8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e884204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e884204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9783b6c8b_6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9783b6c8b_6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 talking about the main point of the talk i think a small clarification of basic concepts is important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kafka.apache.org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rabbitmq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Relationship Id="rId8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nats.io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6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8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2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message in the cloud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62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5200">
                <a:solidFill>
                  <a:schemeClr val="dk1"/>
                </a:solidFill>
              </a:rPr>
              <a:t>Introduction to Message oriented middleware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370" y="33548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762" y="3328284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124" y="335278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87100" y="2723575"/>
            <a:ext cx="4676850" cy="23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557525" y="3317150"/>
            <a:ext cx="83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/>
              <a:t>+</a:t>
            </a:r>
            <a:endParaRPr b="1" sz="5200"/>
          </a:p>
        </p:txBody>
      </p:sp>
      <p:sp>
        <p:nvSpPr>
          <p:cNvPr id="61" name="Google Shape;61;p13"/>
          <p:cNvSpPr txBox="1"/>
          <p:nvPr/>
        </p:nvSpPr>
        <p:spPr>
          <a:xfrm>
            <a:off x="2334925" y="4302350"/>
            <a:ext cx="14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4256275" y="4323919"/>
            <a:ext cx="12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rabbitMQ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5505725" y="4318326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6650775" y="4318326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nats.io</a:t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-602400" y="3125363"/>
            <a:ext cx="2436900" cy="186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Synchronous versus asynchronous</a:t>
            </a:r>
            <a:endParaRPr b="1"/>
          </a:p>
        </p:txBody>
      </p:sp>
      <p:sp>
        <p:nvSpPr>
          <p:cNvPr id="131" name="Google Shape;131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62550"/>
            <a:ext cx="6656700" cy="39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6145300" y="4709825"/>
            <a:ext cx="1281000" cy="3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Orchestration versus choreography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9" name="Google Shape;13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600" y="1144425"/>
            <a:ext cx="4677024" cy="23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69" y="1144432"/>
            <a:ext cx="4266399" cy="24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625" y="3689404"/>
            <a:ext cx="149293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475" y="4373775"/>
            <a:ext cx="1075277" cy="60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There are many </a:t>
            </a:r>
            <a:r>
              <a:rPr lang="en" sz="1700"/>
              <a:t>different</a:t>
            </a:r>
            <a:r>
              <a:rPr lang="en" sz="1700"/>
              <a:t> </a:t>
            </a:r>
            <a:r>
              <a:rPr lang="en" sz="1700"/>
              <a:t>architectures</a:t>
            </a:r>
            <a:r>
              <a:rPr lang="en" sz="1700"/>
              <a:t> for distributed system each with its own use case and advantage</a:t>
            </a:r>
            <a:endParaRPr sz="1700"/>
          </a:p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Distributed systems networking architectures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225" y="2295071"/>
            <a:ext cx="2788600" cy="20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24" y="2295074"/>
            <a:ext cx="2166488" cy="23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3877225" y="4580075"/>
            <a:ext cx="52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769" y="2295069"/>
            <a:ext cx="2078875" cy="20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Distributed systems contain many components written in different programing languages running on different hardware and operating systems(heterogeneous).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Middleware is a logical abstraction between heterogeneous apps that allows apps to communicate in spite of the differences described above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Middleware simplify network topology in a distributed systems</a:t>
            </a:r>
            <a:r>
              <a:rPr b="1" lang="en" sz="1700"/>
              <a:t>(service bus)</a:t>
            </a:r>
            <a:endParaRPr b="1" sz="1700"/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Message oriented middleware(MOM)</a:t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313350"/>
            <a:ext cx="3494150" cy="17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Producers</a:t>
            </a:r>
            <a:r>
              <a:rPr lang="en" sz="1400"/>
              <a:t>: </a:t>
            </a:r>
            <a:r>
              <a:rPr lang="en" sz="1400"/>
              <a:t>processes that send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Consumers:</a:t>
            </a:r>
            <a:r>
              <a:rPr lang="en" sz="1400"/>
              <a:t> </a:t>
            </a:r>
            <a:r>
              <a:rPr lang="en" sz="1400"/>
              <a:t>processes that recieve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Broker:</a:t>
            </a:r>
            <a:r>
              <a:rPr lang="en" sz="1400"/>
              <a:t> containing routing logic and queues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Messages:</a:t>
            </a:r>
            <a:r>
              <a:rPr lang="en" sz="1400"/>
              <a:t>  the data entries that is </a:t>
            </a:r>
            <a:r>
              <a:rPr lang="en" sz="1400"/>
              <a:t>being                                           exchanged between the applications are called messages.</a:t>
            </a:r>
            <a:r>
              <a:rPr lang="en" sz="1400"/>
              <a:t> </a:t>
            </a:r>
            <a:endParaRPr sz="1400"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General architecture of message-oriented middleware</a:t>
            </a:r>
            <a:endParaRPr b="1"/>
          </a:p>
        </p:txBody>
      </p:sp>
      <p:sp>
        <p:nvSpPr>
          <p:cNvPr id="169" name="Google Shape;169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25" y="1326200"/>
            <a:ext cx="4389826" cy="25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Point-to-point (Queue): </a:t>
            </a:r>
            <a:r>
              <a:rPr lang="en" sz="1400"/>
              <a:t>Point-to-point delivery                                                                         is when a producer sends a message and only one                                                                         consumer receives it e.g. o</a:t>
            </a:r>
            <a:r>
              <a:rPr lang="en" sz="1400" u="sng"/>
              <a:t>ne-to-one                                                                             communication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Publish/Subscribe:</a:t>
            </a:r>
            <a:r>
              <a:rPr lang="en" sz="1400"/>
              <a:t> In this delivery mode                                                                consumers subscribe to a topic.When a producer                                                                             sends a message to the topic, a copy of the                                                  message gets forwarded to all consumers that have                                                      subscribed to that topic </a:t>
            </a:r>
            <a:r>
              <a:rPr lang="en" sz="1400" u="sng"/>
              <a:t>e.g. one-to-many </a:t>
            </a:r>
            <a:r>
              <a:rPr lang="en" sz="1400" u="sng"/>
              <a:t>communication</a:t>
            </a:r>
            <a:r>
              <a:rPr lang="en" sz="1400" u="sng"/>
              <a:t>.</a:t>
            </a:r>
            <a:endParaRPr sz="14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</a:t>
            </a:r>
            <a:r>
              <a:rPr b="1" lang="en" sz="2400"/>
              <a:t>essage-oriented middleware delivery modes</a:t>
            </a:r>
            <a:endParaRPr b="1"/>
          </a:p>
        </p:txBody>
      </p:sp>
      <p:sp>
        <p:nvSpPr>
          <p:cNvPr id="177" name="Google Shape;177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575" y="1470150"/>
            <a:ext cx="4150251" cy="219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269750"/>
            <a:ext cx="84177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Performance in MOM is </a:t>
            </a:r>
            <a:r>
              <a:rPr lang="en" sz="1400"/>
              <a:t>exclusively defined by latency and throughput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Latency:</a:t>
            </a:r>
            <a:r>
              <a:rPr lang="en" sz="1400"/>
              <a:t> Latency is the time it takes for a message to travel from the                                                producer to the consumer.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Throughput: </a:t>
            </a:r>
            <a:r>
              <a:rPr lang="en" sz="1400"/>
              <a:t>Throughput is generally defined as the amount of data that are transferred in a given time.</a:t>
            </a:r>
            <a:endParaRPr sz="1400"/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Message-oriented middleware message </a:t>
            </a:r>
            <a:r>
              <a:rPr b="1" lang="en" sz="2400"/>
              <a:t>characteristics</a:t>
            </a:r>
            <a:r>
              <a:rPr b="1" lang="en" sz="2400"/>
              <a:t>:</a:t>
            </a:r>
            <a:r>
              <a:rPr lang="en" sz="2400"/>
              <a:t> </a:t>
            </a:r>
            <a:r>
              <a:rPr b="1" lang="en" sz="2400"/>
              <a:t>performance</a:t>
            </a:r>
            <a:endParaRPr b="1"/>
          </a:p>
        </p:txBody>
      </p:sp>
      <p:sp>
        <p:nvSpPr>
          <p:cNvPr id="185" name="Google Shape;185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90375"/>
            <a:ext cx="4422850" cy="18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1543400" y="3250775"/>
            <a:ext cx="1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Latency:?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Throughput</a:t>
            </a:r>
            <a:r>
              <a:rPr b="1" lang="en">
                <a:solidFill>
                  <a:srgbClr val="FF0000"/>
                </a:solidFill>
              </a:rPr>
              <a:t>:?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546" y="2991426"/>
            <a:ext cx="4194351" cy="19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6165625" y="3371100"/>
            <a:ext cx="14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Latency:?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Throughput:?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269750"/>
            <a:ext cx="71040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At most once : </a:t>
            </a:r>
            <a:r>
              <a:rPr lang="en" sz="1400"/>
              <a:t>when a MOM is using at-most-once delivery schematics it does not guarantee that all messages will arrive at the consumer, messages can get lost during failures. </a:t>
            </a:r>
            <a:r>
              <a:rPr b="1" lang="en" sz="1400">
                <a:solidFill>
                  <a:srgbClr val="00FF00"/>
                </a:solidFill>
              </a:rPr>
              <a:t>Lowest latency</a:t>
            </a:r>
            <a:endParaRPr b="1" sz="1400">
              <a:solidFill>
                <a:srgbClr val="00FF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At least once:</a:t>
            </a:r>
            <a:r>
              <a:rPr lang="en" sz="1400"/>
              <a:t> When a MOM is using exactly-once delivery schematics all messages are guaranteed to be delivered to the consumer without any duplicates. This requires a complicated acknowledgement and transaction scheme from the producer to the consumer.</a:t>
            </a:r>
            <a:r>
              <a:rPr b="1" lang="en" sz="1400">
                <a:solidFill>
                  <a:srgbClr val="FF9900"/>
                </a:solidFill>
              </a:rPr>
              <a:t>Medium</a:t>
            </a:r>
            <a:r>
              <a:rPr b="1" lang="en" sz="1400">
                <a:solidFill>
                  <a:srgbClr val="FF9900"/>
                </a:solidFill>
              </a:rPr>
              <a:t> latency</a:t>
            </a:r>
            <a:endParaRPr b="1" sz="1400">
              <a:solidFill>
                <a:srgbClr val="FF99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Exactly once:</a:t>
            </a:r>
            <a:r>
              <a:rPr lang="en" sz="1400"/>
              <a:t> when a MOM is using at-least-once delivery schematic all the messages are guaranteed to be delivered to the consumer. This is achieved by a two-step acknowledgement scheme. The broker acknowledges all messages it receives from the producer and the consumer acknowledges all messages it receives from the broker.</a:t>
            </a:r>
            <a:r>
              <a:rPr b="1" lang="en" sz="1400">
                <a:solidFill>
                  <a:srgbClr val="FF0000"/>
                </a:solidFill>
              </a:rPr>
              <a:t>Highest</a:t>
            </a:r>
            <a:r>
              <a:rPr b="1" lang="en" sz="1400">
                <a:solidFill>
                  <a:srgbClr val="FF0000"/>
                </a:solidFill>
              </a:rPr>
              <a:t> latency</a:t>
            </a:r>
            <a:endParaRPr b="1" sz="1400">
              <a:solidFill>
                <a:srgbClr val="FF0000"/>
              </a:solidFill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Message-oriented middleware message </a:t>
            </a:r>
            <a:r>
              <a:rPr b="1" lang="en" sz="2400"/>
              <a:t>characteristics</a:t>
            </a:r>
            <a:r>
              <a:rPr b="1" lang="en" sz="2400"/>
              <a:t>:</a:t>
            </a:r>
            <a:r>
              <a:rPr b="1" lang="en" sz="2400"/>
              <a:t> </a:t>
            </a:r>
            <a:r>
              <a:rPr b="1" lang="en" sz="2400"/>
              <a:t>Delivery schematics</a:t>
            </a:r>
            <a:endParaRPr b="1"/>
          </a:p>
        </p:txBody>
      </p:sp>
      <p:sp>
        <p:nvSpPr>
          <p:cNvPr id="196" name="Google Shape;196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7487675" y="1336225"/>
            <a:ext cx="15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messages&lt;=1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7523225" y="2230388"/>
            <a:ext cx="14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&lt;=</a:t>
            </a:r>
            <a:r>
              <a:rPr lang="en"/>
              <a:t>messages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7523225" y="3124550"/>
            <a:ext cx="16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1&lt;=</a:t>
            </a:r>
            <a:r>
              <a:rPr lang="en"/>
              <a:t>messages&lt;=1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311700" y="1269750"/>
            <a:ext cx="84177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MOM </a:t>
            </a:r>
            <a:r>
              <a:rPr lang="en" sz="1400"/>
              <a:t>guarantee</a:t>
            </a:r>
            <a:r>
              <a:rPr lang="en" sz="1400"/>
              <a:t> message </a:t>
            </a:r>
            <a:r>
              <a:rPr lang="en" sz="1400"/>
              <a:t>arrival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MOM do not </a:t>
            </a:r>
            <a:r>
              <a:rPr lang="en" sz="1400"/>
              <a:t>guarantee message arrival order</a:t>
            </a:r>
            <a:endParaRPr sz="1400"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Message-oriented middleware message </a:t>
            </a:r>
            <a:r>
              <a:rPr b="1" lang="en" sz="2400"/>
              <a:t>characteristics</a:t>
            </a:r>
            <a:r>
              <a:rPr b="1" lang="en" sz="2400"/>
              <a:t>:</a:t>
            </a:r>
            <a:r>
              <a:rPr lang="en" sz="2400"/>
              <a:t> </a:t>
            </a:r>
            <a:r>
              <a:rPr b="1" lang="en" sz="2400"/>
              <a:t>Message ordering</a:t>
            </a:r>
            <a:endParaRPr b="1"/>
          </a:p>
        </p:txBody>
      </p:sp>
      <p:sp>
        <p:nvSpPr>
          <p:cNvPr id="206" name="Google Shape;20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00" y="2009600"/>
            <a:ext cx="4470775" cy="3133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Persistent storage of the queue and its messages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MOM can store the entire queue in persistent storage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MOM can  only store the entire queue in main memory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 message can store the in both memory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It is important to know the relationship between message guarantees and performance.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 Message guarantees often come at the cost of performance because it entails additional overhead. For example, going from at-most-once to at-least-once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Message ordering is another guarantee that consumes resources. Ordering requires additional processing steps to sort messages in the broker</a:t>
            </a:r>
            <a:endParaRPr sz="1400"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Message-oriented middleware message </a:t>
            </a:r>
            <a:r>
              <a:rPr b="1" lang="en" sz="2400"/>
              <a:t>characteristics:</a:t>
            </a:r>
            <a:r>
              <a:rPr lang="en" sz="2400"/>
              <a:t> </a:t>
            </a:r>
            <a:r>
              <a:rPr b="1" lang="en" sz="2400"/>
              <a:t>Persistence</a:t>
            </a:r>
            <a:endParaRPr b="1"/>
          </a:p>
        </p:txBody>
      </p:sp>
      <p:sp>
        <p:nvSpPr>
          <p:cNvPr id="214" name="Google Shape;214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Objectives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487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basic concepts in distributed systems and messaging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in high level about Kafka,RabbitMQ and Nats.io and understand when to use each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00" y="1065250"/>
            <a:ext cx="3295900" cy="3683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269750"/>
            <a:ext cx="84177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Sometimes distributed system need to increase </a:t>
            </a:r>
            <a:r>
              <a:rPr lang="en" sz="1400"/>
              <a:t>their</a:t>
            </a:r>
            <a:r>
              <a:rPr lang="en" sz="1400"/>
              <a:t> workload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MOM are built to support both both </a:t>
            </a:r>
            <a:r>
              <a:rPr lang="en" sz="1400"/>
              <a:t>horizontal</a:t>
            </a:r>
            <a:r>
              <a:rPr lang="en" sz="1400"/>
              <a:t> and vertical scaling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Therefore,some MOM allow clustering modes where  </a:t>
            </a:r>
            <a:r>
              <a:rPr lang="en" sz="1400"/>
              <a:t>replicas                                                              coordinate as one message broker to support increase in workload</a:t>
            </a:r>
            <a:r>
              <a:rPr lang="en" sz="1400"/>
              <a:t> </a:t>
            </a:r>
            <a:endParaRPr sz="1400"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Message-oriented middleware message characteristics:</a:t>
            </a:r>
            <a:r>
              <a:rPr lang="en" sz="2400"/>
              <a:t> </a:t>
            </a:r>
            <a:r>
              <a:rPr b="1" lang="en" sz="2400"/>
              <a:t>Scalability</a:t>
            </a:r>
            <a:endParaRPr b="1"/>
          </a:p>
        </p:txBody>
      </p:sp>
      <p:sp>
        <p:nvSpPr>
          <p:cNvPr id="221" name="Google Shape;221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25" y="2571750"/>
            <a:ext cx="4444476" cy="23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</a:t>
            </a:r>
            <a:endParaRPr b="1"/>
          </a:p>
        </p:txBody>
      </p:sp>
      <p:sp>
        <p:nvSpPr>
          <p:cNvPr id="228" name="Google Shape;228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GetTaxi is a company that allows people to match with tax drivers on demand,right away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/>
              <a:t>business</a:t>
            </a:r>
            <a:r>
              <a:rPr lang="en" sz="1500"/>
              <a:t> wants the following </a:t>
            </a:r>
            <a:r>
              <a:rPr lang="en" sz="1500"/>
              <a:t>capabilities</a:t>
            </a:r>
            <a:r>
              <a:rPr lang="en" sz="1500"/>
              <a:t>:</a:t>
            </a:r>
            <a:endParaRPr sz="1500"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user should match with a close by driver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pricing should “surge” if the number of drivers are low or the number of users is high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the position data before and during the ride should be stored in an analytics store so that the cost can be computed accurately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How would you </a:t>
            </a:r>
            <a:r>
              <a:rPr lang="en" sz="1500"/>
              <a:t>implement</a:t>
            </a:r>
            <a:r>
              <a:rPr lang="en" sz="1500"/>
              <a:t> this using message broker?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50" y="3641973"/>
            <a:ext cx="3000001" cy="140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 solution</a:t>
            </a:r>
            <a:endParaRPr b="1"/>
          </a:p>
        </p:txBody>
      </p:sp>
      <p:sp>
        <p:nvSpPr>
          <p:cNvPr id="236" name="Google Shape;236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260125" y="12826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0" y="1234200"/>
            <a:ext cx="5314950" cy="37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https://kafka.apache.org/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was written in scala.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Open sourced by linkedin in 2011  and as of today is maintained by Confluent,IBM,Cloudera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Licensed</a:t>
            </a:r>
            <a:r>
              <a:rPr lang="en" sz="1500"/>
              <a:t>  under the Apache 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project had been stared :</a:t>
            </a:r>
            <a:r>
              <a:rPr lang="en" sz="1500"/>
              <a:t>23.4</a:t>
            </a:r>
            <a:r>
              <a:rPr lang="en" sz="1500"/>
              <a:t>k times and forked </a:t>
            </a:r>
            <a:r>
              <a:rPr lang="en" sz="1500"/>
              <a:t>12</a:t>
            </a:r>
            <a:r>
              <a:rPr lang="en" sz="1500"/>
              <a:t>k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Used by companies such as: IBM,Paypal,Netflix,airbnb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44" name="Google Shape;244;p35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</a:t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800" y="4139325"/>
            <a:ext cx="1880475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7940" y="4259850"/>
            <a:ext cx="2574134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7">
            <a:alphaModFix/>
          </a:blip>
          <a:srcRect b="39523" l="15673" r="16681" t="39521"/>
          <a:stretch/>
        </p:blipFill>
        <p:spPr>
          <a:xfrm>
            <a:off x="3707550" y="3373975"/>
            <a:ext cx="2470400" cy="7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3548" y="3373975"/>
            <a:ext cx="2211825" cy="6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00" y="1384646"/>
            <a:ext cx="7059326" cy="3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Topics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Messages in kafka between producers and consumers are sent using data streams.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can have multiple data streams.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Data streams are not bound by a particular format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 particular data stream in kafka is called </a:t>
            </a:r>
            <a:r>
              <a:rPr lang="en" sz="1500" u="sng"/>
              <a:t>topic</a:t>
            </a:r>
            <a:endParaRPr sz="1500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Topics behave like 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</a:t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75081"/>
            <a:ext cx="4127249" cy="216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Topics are split into partitions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Messages within each partition are ordered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Each message within a partition gets an incremental id,called </a:t>
            </a:r>
            <a:r>
              <a:rPr lang="en" sz="1500" u="sng"/>
              <a:t>offset</a:t>
            </a:r>
            <a:endParaRPr sz="1500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When a message is sent to to a partition it is </a:t>
            </a:r>
            <a:r>
              <a:rPr lang="en" sz="1500"/>
              <a:t>assigned</a:t>
            </a:r>
            <a:r>
              <a:rPr lang="en" sz="1500"/>
              <a:t> an offset.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Offsets allow to keep track of                                                                                                            message ordering within the partition 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Offset are used by consumers to                                                                                                                              keep tract which message it has                                                                                                consumed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Once data is written to a partition it                                                                                                                  </a:t>
            </a:r>
            <a:r>
              <a:rPr lang="en" sz="1500" u="sng"/>
              <a:t>cannot be changed</a:t>
            </a:r>
            <a:endParaRPr sz="1500" u="sng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Data is kept for limited time 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3" name="Google Shape;273;p38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</a:t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650" y="2454075"/>
            <a:ext cx="4307386" cy="20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/>
              <a:t>Brokers</a:t>
            </a:r>
            <a:endParaRPr b="1" sz="1300" u="sng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Kafka runs as a cluster of brokers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Each broker contains certain topic partitions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Each brokers manages data replication, topic/partition management, offset management.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Brokers can span multiple data centers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 u="sng"/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50" y="2650475"/>
            <a:ext cx="6559200" cy="23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Producers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They write data to topics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Producers decide which partition to write 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Producers can send a batch of messages</a:t>
            </a:r>
            <a:endParaRPr sz="1500"/>
          </a:p>
        </p:txBody>
      </p:sp>
      <p:sp>
        <p:nvSpPr>
          <p:cNvPr id="291" name="Google Shape;291;p40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</a:t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025" y="2571750"/>
            <a:ext cx="5758076" cy="23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/>
          <p:nvPr/>
        </p:nvSpPr>
        <p:spPr>
          <a:xfrm>
            <a:off x="1311125" y="2907075"/>
            <a:ext cx="1038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 u="sng"/>
              <a:t>Consumers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read data from a topic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control what offset to read from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can </a:t>
            </a:r>
            <a:r>
              <a:rPr lang="en" sz="1500"/>
              <a:t>receive</a:t>
            </a:r>
            <a:r>
              <a:rPr lang="en" sz="1500"/>
              <a:t> batched or compressed </a:t>
            </a:r>
            <a:r>
              <a:rPr lang="en" sz="1500"/>
              <a:t>data\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1" name="Google Shape;301;p41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architecture: Consumers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75" y="2627150"/>
            <a:ext cx="6733750" cy="2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/>
          <p:nvPr/>
        </p:nvSpPr>
        <p:spPr>
          <a:xfrm>
            <a:off x="1158775" y="2813775"/>
            <a:ext cx="12369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distributed systems and </a:t>
            </a:r>
            <a:r>
              <a:rPr lang="en"/>
              <a:t>their</a:t>
            </a:r>
            <a:r>
              <a:rPr lang="en"/>
              <a:t> </a:t>
            </a:r>
            <a:r>
              <a:rPr lang="en"/>
              <a:t>characteristics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different messaging patterns in distributed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RPC vs shared resources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Synchronous vs  asynchronous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Orchestration vs choreography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message oriented middleware(MOM)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are they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Messaging schemas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Overview of popular message oriented middleware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Kafka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RabbitMQ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Evaluate  key difference between the popular middlewares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Presentation</a:t>
            </a:r>
            <a:r>
              <a:rPr b="1" lang="en"/>
              <a:t> overview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are created by producers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are sent as binary over tcp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can be compressed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can be at most 1 MB</a:t>
            </a:r>
            <a:endParaRPr sz="1200"/>
          </a:p>
        </p:txBody>
      </p:sp>
      <p:sp>
        <p:nvSpPr>
          <p:cNvPr id="311" name="Google Shape;311;p42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messages</a:t>
            </a:r>
            <a:endParaRPr/>
          </a:p>
        </p:txBody>
      </p:sp>
      <p:sp>
        <p:nvSpPr>
          <p:cNvPr id="312" name="Google Shape;31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826" y="1417025"/>
            <a:ext cx="3585400" cy="303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There are 3 </a:t>
            </a:r>
            <a:r>
              <a:rPr lang="en" sz="1200"/>
              <a:t>delivery semantics in kafka</a:t>
            </a:r>
            <a:r>
              <a:rPr lang="en" sz="1200"/>
              <a:t> 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least once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Offsets are </a:t>
            </a:r>
            <a:r>
              <a:rPr lang="en" sz="1200"/>
              <a:t>committed</a:t>
            </a:r>
            <a:r>
              <a:rPr lang="en" sz="1200"/>
              <a:t> after message is </a:t>
            </a:r>
            <a:r>
              <a:rPr lang="en" sz="1200"/>
              <a:t>processed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the processing goes wrong,message will be read again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might have duplicates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most once: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Offsets are </a:t>
            </a:r>
            <a:r>
              <a:rPr lang="en" sz="1200"/>
              <a:t>committed</a:t>
            </a:r>
            <a:r>
              <a:rPr lang="en" sz="1200"/>
              <a:t> as message is </a:t>
            </a:r>
            <a:r>
              <a:rPr lang="en" sz="1200"/>
              <a:t>received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might be lost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Exactly once: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are committed twice(after message is                                                                                               received and after message is processed)</a:t>
            </a:r>
            <a:endParaRPr sz="1200"/>
          </a:p>
        </p:txBody>
      </p:sp>
      <p:sp>
        <p:nvSpPr>
          <p:cNvPr id="320" name="Google Shape;320;p43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message delivery models </a:t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075" y="2886775"/>
            <a:ext cx="3936151" cy="20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</a:t>
            </a:r>
            <a:r>
              <a:rPr lang="en" sz="1500"/>
              <a:t> is natively built with cluster mode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Cluster mode consistent of a master broker(control) and slave brokers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Master is chosen per topic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sz="1200"/>
          </a:p>
        </p:txBody>
      </p:sp>
      <p:sp>
        <p:nvSpPr>
          <p:cNvPr id="329" name="Google Shape;329;p44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</a:t>
            </a:r>
            <a:r>
              <a:rPr lang="en"/>
              <a:t> </a:t>
            </a:r>
            <a:r>
              <a:rPr b="1" lang="en"/>
              <a:t>cluster mode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550" y="1985825"/>
            <a:ext cx="2888475" cy="30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 does not natively supports multi cluster and requires plugins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allows only a mode called  cross-cluster mirroring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Cross cluster mirroring is just copying of data from one cluster to another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sz="1200"/>
          </a:p>
        </p:txBody>
      </p:sp>
      <p:sp>
        <p:nvSpPr>
          <p:cNvPr id="338" name="Google Shape;338;p45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</a:t>
            </a:r>
            <a:r>
              <a:rPr lang="en"/>
              <a:t>  </a:t>
            </a:r>
            <a:r>
              <a:rPr b="1" lang="en"/>
              <a:t>Multi clustering</a:t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213" y="2571750"/>
            <a:ext cx="4776112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Reason 1: </a:t>
            </a:r>
            <a:r>
              <a:rPr lang="en" sz="1500" u="sng"/>
              <a:t>sequential</a:t>
            </a:r>
            <a:r>
              <a:rPr lang="en" sz="1500" u="sng"/>
              <a:t> access pattern</a:t>
            </a:r>
            <a:endParaRPr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utilises  sequential data access and not random access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</a:t>
            </a:r>
            <a:r>
              <a:rPr lang="en" sz="1500"/>
              <a:t>equential data is faster in orders of magnitudes compares to random access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/>
              <a:t>	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p46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</a:t>
            </a:r>
            <a:r>
              <a:rPr b="1" lang="en"/>
              <a:t>Kafka</a:t>
            </a:r>
            <a:r>
              <a:rPr lang="en"/>
              <a:t>  </a:t>
            </a:r>
            <a:r>
              <a:rPr b="1" lang="en"/>
              <a:t>fast ?</a:t>
            </a:r>
            <a:endParaRPr/>
          </a:p>
        </p:txBody>
      </p:sp>
      <p:sp>
        <p:nvSpPr>
          <p:cNvPr id="348" name="Google Shape;348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025" y="2437675"/>
            <a:ext cx="5880150" cy="22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/>
              <a:t>Reason 2: zero copy principle</a:t>
            </a:r>
            <a:endParaRPr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Kafka utilises  zero copy principle to improve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Using the transferto() function avaliable by later versions of java file  contents can be   copied into a kernel buffer by the DMA engine.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Sequential data is faster in orders of magnitudes compared to random access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/>
              <a:t>	</a:t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6" name="Google Shape;356;p47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is Kafka</a:t>
            </a:r>
            <a:r>
              <a:rPr lang="en"/>
              <a:t>  </a:t>
            </a:r>
            <a:r>
              <a:rPr b="1" lang="en"/>
              <a:t>fast ?</a:t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676" y="2906575"/>
            <a:ext cx="2260250" cy="218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674" y="2852350"/>
            <a:ext cx="2822328" cy="21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</a:t>
            </a:r>
            <a:endParaRPr b="1"/>
          </a:p>
        </p:txBody>
      </p:sp>
      <p:sp>
        <p:nvSpPr>
          <p:cNvPr id="366" name="Google Shape;366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GetTaxi is a company that allows people to match with tax drivers on demand,right away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business wants the following capabilities:</a:t>
            </a:r>
            <a:endParaRPr sz="1500"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user should match with a close by driver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pricing should “surge” if the number of drivers are low or the number of users is high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the position data before and during the ride should be stored in an analytics store so that the cost can be computed accurately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How would you implement this using </a:t>
            </a:r>
            <a:r>
              <a:rPr b="1" lang="en" sz="1500"/>
              <a:t>Kafka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50" y="3641973"/>
            <a:ext cx="3000001" cy="140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 solution</a:t>
            </a:r>
            <a:endParaRPr b="1"/>
          </a:p>
        </p:txBody>
      </p:sp>
      <p:sp>
        <p:nvSpPr>
          <p:cNvPr id="375" name="Google Shape;375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260125" y="12826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70" y="3599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225" y="1351775"/>
            <a:ext cx="7430449" cy="37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86" y="1282645"/>
            <a:ext cx="716263" cy="4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idx="1" type="body"/>
          </p:nvPr>
        </p:nvSpPr>
        <p:spPr>
          <a:xfrm>
            <a:off x="352000" y="1438625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https://www.rabbitmq.com/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RabbitMQ was written in </a:t>
            </a:r>
            <a:r>
              <a:rPr lang="en" sz="1500"/>
              <a:t>Erlang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Open sourced by Rabbit Technologies Ltd (now vmware) in 2007  and as of today is maintained by vmware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Licensed  under the Mozilla public license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project had been stared :10k times and forked 3.7k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RabbitMQ is used by AT&amp;T ,Cisco, Reddit ,American Airlines and more</a:t>
            </a:r>
            <a:endParaRPr sz="1500"/>
          </a:p>
        </p:txBody>
      </p:sp>
      <p:sp>
        <p:nvSpPr>
          <p:cNvPr id="385" name="Google Shape;385;p50"/>
          <p:cNvSpPr txBox="1"/>
          <p:nvPr>
            <p:ph type="title"/>
          </p:nvPr>
        </p:nvSpPr>
        <p:spPr>
          <a:xfrm>
            <a:off x="616500" y="445025"/>
            <a:ext cx="79077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5901" y="3617823"/>
            <a:ext cx="1644700" cy="105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949" y="3575099"/>
            <a:ext cx="1144150" cy="11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5152" y="3575100"/>
            <a:ext cx="2134402" cy="11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5949" y="3756299"/>
            <a:ext cx="962950" cy="9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sp>
        <p:nvSpPr>
          <p:cNvPr id="396" name="Google Shape;396;p51"/>
          <p:cNvSpPr txBox="1"/>
          <p:nvPr>
            <p:ph type="title"/>
          </p:nvPr>
        </p:nvSpPr>
        <p:spPr>
          <a:xfrm>
            <a:off x="616500" y="445025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b="1" lang="en"/>
              <a:t>RabbitMQ Architecture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86250"/>
            <a:ext cx="8380074" cy="27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69750"/>
            <a:ext cx="77358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 collection of components located on different networked computers that communicate and </a:t>
            </a:r>
            <a:r>
              <a:rPr b="1" lang="en" sz="1700"/>
              <a:t>coordinate</a:t>
            </a:r>
            <a:r>
              <a:rPr lang="en" sz="1700"/>
              <a:t> their task by passing </a:t>
            </a:r>
            <a:r>
              <a:rPr b="1" lang="en" sz="1700"/>
              <a:t>messaging</a:t>
            </a:r>
            <a:r>
              <a:rPr lang="en" sz="1700"/>
              <a:t> to one another via a network to achieve a common goal</a:t>
            </a:r>
            <a:endParaRPr sz="1700"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Distributed system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025" y="2376253"/>
            <a:ext cx="5750250" cy="2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Producers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They write data to the RabbitMQ broker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They can attach key to the sent messages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/>
              <a:t>Consumers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read data from the RabbitMQ broker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They read data from specific 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sp>
        <p:nvSpPr>
          <p:cNvPr id="405" name="Google Shape;405;p52"/>
          <p:cNvSpPr txBox="1"/>
          <p:nvPr>
            <p:ph type="title"/>
          </p:nvPr>
        </p:nvSpPr>
        <p:spPr>
          <a:xfrm>
            <a:off x="616500" y="445025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b="1" lang="en"/>
              <a:t>RabbitMQ Architecture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500" y="3527550"/>
            <a:ext cx="4831023" cy="15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Broker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Receives messages from producers and sends them to consumers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Brokers are composed of the following: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Exchange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sp>
        <p:nvSpPr>
          <p:cNvPr id="414" name="Google Shape;414;p53"/>
          <p:cNvSpPr txBox="1"/>
          <p:nvPr>
            <p:ph type="title"/>
          </p:nvPr>
        </p:nvSpPr>
        <p:spPr>
          <a:xfrm>
            <a:off x="616500" y="445025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</a:t>
            </a:r>
            <a:r>
              <a:rPr b="1" lang="en"/>
              <a:t> Architecture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175" y="2711500"/>
            <a:ext cx="3616774" cy="149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Exchange</a:t>
            </a:r>
            <a:endParaRPr b="1" sz="1500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Part of the broker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Exchanges receiver messages directly from                                                                              producers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Exchanges send messages to queues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Exchanges can be “bound” to 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/>
              <a:t>Queue</a:t>
            </a:r>
            <a:endParaRPr b="1" sz="1500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Part of the broker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Exchanges receiver messages from ezhanges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read data from 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sp>
        <p:nvSpPr>
          <p:cNvPr id="423" name="Google Shape;423;p54"/>
          <p:cNvSpPr txBox="1"/>
          <p:nvPr>
            <p:ph type="title"/>
          </p:nvPr>
        </p:nvSpPr>
        <p:spPr>
          <a:xfrm>
            <a:off x="616500" y="445025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 Exchange &amp; queues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800" y="2367725"/>
            <a:ext cx="3545950" cy="14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277775" y="1292375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Exchanges can send messages to queues using </a:t>
            </a:r>
            <a:r>
              <a:rPr lang="en" sz="1500"/>
              <a:t>different</a:t>
            </a:r>
            <a:r>
              <a:rPr lang="en" sz="1500"/>
              <a:t> strategies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Fanout: Simply routes a received message to all queues that are bound to it. Ignores routing key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Direct: Routes a received message to the queue that match “rounting-key”. Nameless exchange is a “direct” exchange.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Topic: Routes a received message to queues, where binding key (defined as a pattern) matches to the routing key. Example, binding-key: “*.logs.error”, routing-key: “aplication1.logs.error”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 u="sng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32" name="Google Shape;432;p55"/>
          <p:cNvSpPr txBox="1"/>
          <p:nvPr>
            <p:ph type="title"/>
          </p:nvPr>
        </p:nvSpPr>
        <p:spPr>
          <a:xfrm>
            <a:off x="582575" y="467650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 Exchange distribution models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idx="1" type="body"/>
          </p:nvPr>
        </p:nvSpPr>
        <p:spPr>
          <a:xfrm>
            <a:off x="277775" y="1292375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RabbitMQ </a:t>
            </a:r>
            <a:r>
              <a:rPr lang="en" sz="1500"/>
              <a:t>natively</a:t>
            </a:r>
            <a:r>
              <a:rPr lang="en" sz="1500"/>
              <a:t> works with the AMQP protocol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RabbitMQ also supports other protocols such as                                                                                          AMQT,STOMP                                                           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Message limit is 2GB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0" name="Google Shape;440;p56"/>
          <p:cNvSpPr txBox="1"/>
          <p:nvPr>
            <p:ph type="title"/>
          </p:nvPr>
        </p:nvSpPr>
        <p:spPr>
          <a:xfrm>
            <a:off x="582575" y="467650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 Messages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147" y="1342522"/>
            <a:ext cx="3000001" cy="346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7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RabbitMQ </a:t>
            </a:r>
            <a:r>
              <a:rPr lang="en" sz="1500"/>
              <a:t>is natively built with cluster mode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There are couple different types of cluster modes: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Classic Queue Mirroring(</a:t>
            </a:r>
            <a:r>
              <a:rPr b="1" lang="en" sz="1500"/>
              <a:t>deprecated</a:t>
            </a:r>
            <a:r>
              <a:rPr lang="en" sz="1500"/>
              <a:t>):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Quorum Queues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9" name="Google Shape;449;p57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RabbitMQ </a:t>
            </a:r>
            <a:r>
              <a:rPr b="1" lang="en"/>
              <a:t>cluster mode 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925" y="2350950"/>
            <a:ext cx="3961151" cy="27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100" y="2249575"/>
            <a:ext cx="821450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000" y="3981813"/>
            <a:ext cx="13525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RabbitMQ allows communication between clusters using federation mode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This mode is basically </a:t>
            </a:r>
            <a:r>
              <a:rPr lang="en" sz="1500"/>
              <a:t>upstreaming</a:t>
            </a:r>
            <a:r>
              <a:rPr lang="en" sz="1500"/>
              <a:t> and downstream of messages </a:t>
            </a:r>
            <a:r>
              <a:rPr lang="en" sz="1500"/>
              <a:t>across</a:t>
            </a:r>
            <a:r>
              <a:rPr lang="en" sz="1500"/>
              <a:t> data centers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0" name="Google Shape;460;p58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RabbitMQ Multi clustering 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100" y="2249575"/>
            <a:ext cx="821450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000" y="3981813"/>
            <a:ext cx="13525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074" y="2249575"/>
            <a:ext cx="5963836" cy="2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>
            <p:ph idx="1" type="body"/>
          </p:nvPr>
        </p:nvSpPr>
        <p:spPr>
          <a:xfrm>
            <a:off x="277775" y="1292375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Durability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AMQP property for queues and exchanges. Messages in durable entities can survive server restarts, by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being automatically </a:t>
            </a:r>
            <a:r>
              <a:rPr lang="en" sz="1500"/>
              <a:t>recreated</a:t>
            </a:r>
            <a:r>
              <a:rPr lang="en" sz="1500"/>
              <a:t> when server gets up.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r>
              <a:rPr b="1" lang="en" sz="1500" u="sng"/>
              <a:t>Persistence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Messages property. Stored on disk in special persistency log file, allowing them to be restored once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server gets up. Persistence has no effect a non-durable queues.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Persistent messages are removed from a durable queue once they are consumed (and acknowledged).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582575" y="467650"/>
            <a:ext cx="624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RabbitMQ </a:t>
            </a:r>
            <a:r>
              <a:rPr b="1" lang="en"/>
              <a:t>Persistence and Durability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There are 2 delivery semantics in RabbitMQ: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most once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are sent from producers to consumers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 arrival is not verified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 arrival is guaranteed to not have duplicates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least once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arrival is verified with ack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might have duplicates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9" name="Google Shape;479;p60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RabbitMQ</a:t>
            </a:r>
            <a:r>
              <a:rPr b="1" lang="en"/>
              <a:t> message delivery models </a:t>
            </a:r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RabbitMq supports “smart”  </a:t>
            </a:r>
            <a:r>
              <a:rPr lang="en" sz="1200"/>
              <a:t>queues options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Priority queues: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 can be sent with priority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Values range from 0 to 10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Dead Letter Queues(DLQ)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Used for storing poison messages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Delayed queues: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Not an actual type but can be implemented using TTL for messages with DLQ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7" name="Google Shape;487;p61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RabbitMQ advanced features </a:t>
            </a:r>
            <a:endParaRPr/>
          </a:p>
        </p:txBody>
      </p:sp>
      <p:sp>
        <p:nvSpPr>
          <p:cNvPr id="488" name="Google Shape;488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113775" y="1271450"/>
            <a:ext cx="8687400" cy="3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</a:t>
            </a:r>
            <a:r>
              <a:rPr lang="en" sz="1700"/>
              <a:t>rocess running on a single machine                                                                                    for example database management systems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Components can be physical machines                                                                  spread across a network for example kubernetes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Distributed system examples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9837" y="3108350"/>
            <a:ext cx="2468625" cy="19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725" y="803950"/>
            <a:ext cx="2524875" cy="21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2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</a:t>
            </a:r>
            <a:endParaRPr b="1"/>
          </a:p>
        </p:txBody>
      </p:sp>
      <p:sp>
        <p:nvSpPr>
          <p:cNvPr id="495" name="Google Shape;495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2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GetTaxi is a company that allows people to match with tax drivers on demand,right away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business wants the following capabilities:</a:t>
            </a:r>
            <a:endParaRPr sz="1500"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user should match with a close by driver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pricing should “surge” if the number of drivers are low or the number of users is high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the position data before and during the ride should be stored in an analytics store so that the cost can be computed accurately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How would you implement this using </a:t>
            </a:r>
            <a:r>
              <a:rPr b="1" lang="en" sz="1500"/>
              <a:t>RabbitMQ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97" name="Google Shape;4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50" y="3641973"/>
            <a:ext cx="3000001" cy="140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 solution</a:t>
            </a:r>
            <a:endParaRPr b="1"/>
          </a:p>
        </p:txBody>
      </p:sp>
      <p:sp>
        <p:nvSpPr>
          <p:cNvPr id="504" name="Google Shape;504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260125" y="12826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06" name="Google Shape;5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687" y="249909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75" y="1371161"/>
            <a:ext cx="7852024" cy="406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831" y="1493299"/>
            <a:ext cx="492999" cy="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>
                <a:uFill>
                  <a:noFill/>
                </a:uFill>
                <a:hlinkClick r:id="rId3"/>
              </a:rPr>
              <a:t>https://nats.io/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Nats was written in Go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Nats was </a:t>
            </a:r>
            <a:r>
              <a:rPr lang="en" sz="1500"/>
              <a:t>Open sourced by Synadia in 2011  and as of today is maintained by Synadia(also me)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It is part of the CNCF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Licensed  under the Apache 2.0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Nats comes in two versions: core and jetstream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project had been stared :11.7k times and forked 1.1k times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Nats is a simple and lightweight alternative to RabbitMQ and Kafka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Nats is used by companies such as Alibaba</a:t>
            </a:r>
            <a:r>
              <a:rPr lang="en" sz="1500"/>
              <a:t>, Ericcson, Tinder and Tesla</a:t>
            </a:r>
            <a:endParaRPr sz="1500"/>
          </a:p>
        </p:txBody>
      </p:sp>
      <p:sp>
        <p:nvSpPr>
          <p:cNvPr id="514" name="Google Shape;514;p64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1375" y="3821850"/>
            <a:ext cx="17526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821849"/>
            <a:ext cx="2381831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5450" y="4507650"/>
            <a:ext cx="1974800" cy="50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9825" y="4384348"/>
            <a:ext cx="1752600" cy="75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5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Architecture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50" y="1358975"/>
            <a:ext cx="7496814" cy="37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Producers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They write data to the Nats.IO broker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Producers  write data to a specific subject or token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/>
              <a:t>Consumers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subscribe to subjects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Consumers read data from the broker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 u="sng"/>
              <a:t>Broker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Connects to producers and consumers using native golang channels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Receive</a:t>
            </a:r>
            <a:r>
              <a:rPr lang="en" sz="1500"/>
              <a:t> messages from producers and sends them to consumers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sp>
        <p:nvSpPr>
          <p:cNvPr id="535" name="Google Shape;535;p66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Architecture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850" y="1612150"/>
            <a:ext cx="3700399" cy="1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Messages in Nats.io  between producers and consumers are sent to a nats-broker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Each message must have a subject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At its simplest, a subject is just a string of characters that form a name which the publisher and subscriber can use to find each other.                                                                                      It helps scope messages into streams or topics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Messages are sent as binary over tcp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Messages order of sending and receiving is guaranteed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Each message in of the following format: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45" name="Google Shape;545;p67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Architecture: subjects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5100" y="3254899"/>
            <a:ext cx="4512826" cy="7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For example a publish message: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For example a  subscription message: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55" name="Google Shape;555;p68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Architecture: subjects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1463" y="1475400"/>
            <a:ext cx="2799150" cy="6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1475" y="2631325"/>
            <a:ext cx="2875230" cy="3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Subjects can be either of the following: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Exact names: such as  PUB time.us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Wilds cards matching a single token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Wilds cards matching multiple tokens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t/>
            </a:r>
            <a:endParaRPr sz="1500"/>
          </a:p>
        </p:txBody>
      </p:sp>
      <p:sp>
        <p:nvSpPr>
          <p:cNvPr id="566" name="Google Shape;566;p69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Architecture: subjects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275" y="1425450"/>
            <a:ext cx="3244725" cy="851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275" y="3356301"/>
            <a:ext cx="3244725" cy="97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287" y="2390875"/>
            <a:ext cx="3244722" cy="7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Using its messaging format and smart routing </a:t>
            </a:r>
            <a:r>
              <a:rPr lang="en" sz="1500"/>
              <a:t>capabilities</a:t>
            </a:r>
            <a:r>
              <a:rPr lang="en" sz="1500"/>
              <a:t> Nats.io is capable of using the following message sending </a:t>
            </a:r>
            <a:r>
              <a:rPr lang="en" sz="1500"/>
              <a:t>paradigms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Publish-Subscribe: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Request-Reply: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Queue groups</a:t>
            </a:r>
            <a:endParaRPr sz="1500"/>
          </a:p>
        </p:txBody>
      </p:sp>
      <p:sp>
        <p:nvSpPr>
          <p:cNvPr id="577" name="Google Shape;577;p70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Nats.io message paradigms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0325" y="2860150"/>
            <a:ext cx="2124149" cy="77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325" y="1887950"/>
            <a:ext cx="2124149" cy="7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7563" y="3685249"/>
            <a:ext cx="2309667" cy="9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There are </a:t>
            </a:r>
            <a:r>
              <a:rPr lang="en" sz="1200"/>
              <a:t>1</a:t>
            </a:r>
            <a:r>
              <a:rPr lang="en" sz="1200"/>
              <a:t> delivery semantics in Nats.io  core: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most once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are sent from producers to consumers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 arrival is not verified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 </a:t>
            </a:r>
            <a:r>
              <a:rPr lang="en" sz="1200"/>
              <a:t>arrival</a:t>
            </a:r>
            <a:r>
              <a:rPr lang="en" sz="1200"/>
              <a:t> is </a:t>
            </a:r>
            <a:r>
              <a:rPr lang="en" sz="1200"/>
              <a:t>guaranteed</a:t>
            </a:r>
            <a:r>
              <a:rPr lang="en" sz="1200"/>
              <a:t> to not have duplicates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If Jetsteam mode is enabled them Nats.io also has the following semantic:</a:t>
            </a:r>
            <a:r>
              <a:rPr lang="en" sz="1200"/>
              <a:t>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At least once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arrival is verified with ack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Messages might have duplicates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88" name="Google Shape;588;p71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Nats.io</a:t>
            </a:r>
            <a:r>
              <a:rPr b="1" lang="en"/>
              <a:t> message delivery models </a:t>
            </a:r>
            <a:endParaRPr/>
          </a:p>
        </p:txBody>
      </p:sp>
      <p:sp>
        <p:nvSpPr>
          <p:cNvPr id="589" name="Google Shape;589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3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41925" y="1062550"/>
            <a:ext cx="85731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Heterogeneity</a:t>
            </a:r>
            <a:r>
              <a:rPr b="1" lang="en" sz="1000" u="sng"/>
              <a:t>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components differ by (Networks,Computer hardware,Operating systems,Programming languages). Distributed system should mask those differences by common interfaces(middleware).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Openness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should be easy to extend and improve by using detailed interfaces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Transparency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should be perceived by users and  application programmers as a whole rather than as a collection of cooperating components.</a:t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Scalabilty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should be designed to not be changed when the scale of the system changes,i.e the  </a:t>
            </a:r>
            <a:r>
              <a:rPr b="1" lang="en" sz="1000"/>
              <a:t>horizontal scale(</a:t>
            </a:r>
            <a:r>
              <a:rPr lang="en" sz="1000"/>
              <a:t>increase the number of components) and </a:t>
            </a:r>
            <a:r>
              <a:rPr b="1" lang="en" sz="1000"/>
              <a:t>Vertical scale</a:t>
            </a:r>
            <a:r>
              <a:rPr lang="en" sz="1000"/>
              <a:t>( increase the resources of the system)</a:t>
            </a:r>
            <a:endParaRPr b="1" sz="10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Concurrency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 components execute in a concurrent manner to complete a task. Components access and update shared resources (e.g. variables, databases, device drivers) which can produce unexpected behaviour when  concurrent updates are not coordinated.</a:t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 of Distributed Systems: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2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/>
              <a:t>Cluster mode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Nats.io supports clustering mode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Nodes can be connected inside a                                                                                                                                        network to create a cluster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Each node can forward messages to                                                                                                                                                                      one adjacent node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Clustering in quorum based</a:t>
            </a:r>
            <a:endParaRPr sz="1200"/>
          </a:p>
        </p:txBody>
      </p:sp>
      <p:sp>
        <p:nvSpPr>
          <p:cNvPr id="596" name="Google Shape;596;p72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Nats.io Clustering </a:t>
            </a:r>
            <a:endParaRPr/>
          </a:p>
        </p:txBody>
      </p:sp>
      <p:sp>
        <p:nvSpPr>
          <p:cNvPr id="597" name="Google Shape;597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4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800" y="1520950"/>
            <a:ext cx="5648200" cy="2613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/>
              <a:t>Super Cluster mode</a:t>
            </a:r>
            <a:endParaRPr b="1" sz="1200" u="sng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Nats.io also support a super cluster mode(cluster of clusters)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Super cluster has different node types: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Broker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Gateway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Leaf Node</a:t>
            </a:r>
            <a:endParaRPr sz="1200"/>
          </a:p>
        </p:txBody>
      </p:sp>
      <p:sp>
        <p:nvSpPr>
          <p:cNvPr id="605" name="Google Shape;605;p73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Nats.io Clustering </a:t>
            </a:r>
            <a:endParaRPr/>
          </a:p>
        </p:txBody>
      </p:sp>
      <p:sp>
        <p:nvSpPr>
          <p:cNvPr id="606" name="Google Shape;606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4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625" y="2256450"/>
            <a:ext cx="6304949" cy="288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4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</a:t>
            </a:r>
            <a:endParaRPr b="1"/>
          </a:p>
        </p:txBody>
      </p:sp>
      <p:sp>
        <p:nvSpPr>
          <p:cNvPr id="614" name="Google Shape;614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4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GetTaxi is a company that allows people to match with tax drivers on demand,right away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business wants the following capabilities:</a:t>
            </a:r>
            <a:endParaRPr sz="1500"/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user should match with a close by driver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The pricing should “surge” if the number of drivers are low or the number of users is high</a:t>
            </a:r>
            <a:endParaRPr sz="1500"/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All the position data before and during the ride should be stored in an analytics store so that the cost can be computed accurately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How would you implement this using </a:t>
            </a:r>
            <a:r>
              <a:rPr b="1" lang="en" sz="1500"/>
              <a:t>Nats.io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16" name="Google Shape;6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850" y="3641973"/>
            <a:ext cx="3000001" cy="140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4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5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Review question solution</a:t>
            </a:r>
            <a:endParaRPr b="1"/>
          </a:p>
        </p:txBody>
      </p:sp>
      <p:sp>
        <p:nvSpPr>
          <p:cNvPr id="623" name="Google Shape;623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5"/>
          <p:cNvSpPr txBox="1"/>
          <p:nvPr>
            <p:ph idx="1" type="body"/>
          </p:nvPr>
        </p:nvSpPr>
        <p:spPr>
          <a:xfrm>
            <a:off x="260125" y="12826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474" y="44503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475" y="1768625"/>
            <a:ext cx="6843635" cy="33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96" y="1768619"/>
            <a:ext cx="400527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vs RabbitMQ vs </a:t>
            </a:r>
            <a:r>
              <a:rPr b="1" lang="en"/>
              <a:t>Nats.io Features </a:t>
            </a:r>
            <a:endParaRPr/>
          </a:p>
        </p:txBody>
      </p:sp>
      <p:sp>
        <p:nvSpPr>
          <p:cNvPr id="633" name="Google Shape;633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4" name="Google Shape;634;p76"/>
          <p:cNvGraphicFramePr/>
          <p:nvPr/>
        </p:nvGraphicFramePr>
        <p:xfrm>
          <a:off x="616500" y="10674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{E056AE46-CBD6-4DE6-ABF4-C82528258C2F}</a:tableStyleId>
              </a:tblPr>
              <a:tblGrid>
                <a:gridCol w="2459275"/>
                <a:gridCol w="1645375"/>
                <a:gridCol w="2052325"/>
                <a:gridCol w="2052325"/>
              </a:tblGrid>
              <a:tr h="37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Features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Kafka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RabbitMQ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Nats.io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1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developed in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Scala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Erlang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5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Started In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2011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2007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2011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Popularity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23.4k stars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10.1k stars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11.7k starts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Open source license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Apache 2.0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Mozilla public license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Apache 2.0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Messaging paradigms 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pub/sub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queue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pub/sub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queue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pub/sub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queue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Request- reply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protocols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Binary over TCP/IP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AMQP, STOMP, MQTT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TCP/IP,MQTT,Websocket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3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size max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 MiB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 GiB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 MiB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7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Delivery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most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least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Exactly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most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least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most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At least once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5" name="Google Shape;6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102" y="1118976"/>
            <a:ext cx="267499" cy="2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146" y="1112650"/>
            <a:ext cx="267499" cy="2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675" y="1112651"/>
            <a:ext cx="406375" cy="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vs RabbitMQ vs Nats.io </a:t>
            </a:r>
            <a:endParaRPr/>
          </a:p>
        </p:txBody>
      </p:sp>
      <p:sp>
        <p:nvSpPr>
          <p:cNvPr id="643" name="Google Shape;643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44" name="Google Shape;644;p77"/>
          <p:cNvGraphicFramePr/>
          <p:nvPr/>
        </p:nvGraphicFramePr>
        <p:xfrm>
          <a:off x="616500" y="1164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{E056AE46-CBD6-4DE6-ABF4-C82528258C2F}</a:tableStyleId>
              </a:tblPr>
              <a:tblGrid>
                <a:gridCol w="2459275"/>
                <a:gridCol w="1645375"/>
                <a:gridCol w="2052325"/>
                <a:gridCol w="2052325"/>
              </a:tblGrid>
              <a:tr h="3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Features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Kafka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RabbitMQ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Nats.io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Language support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30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Message Storage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In memory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In memory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3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Distribution units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Topics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Quese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Channels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2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Clustering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Super clustering(clusters of clusters)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No-Supported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Not-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Supported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Quality of documentation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Medium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5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Ease of use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Hard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easiest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Ease of installing and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maintaining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Low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High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Docker image size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443MB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231MB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12.3MB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45" name="Google Shape;6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102" y="1227001"/>
            <a:ext cx="267499" cy="2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146" y="1220675"/>
            <a:ext cx="267499" cy="2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675" y="1220676"/>
            <a:ext cx="406375" cy="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idx="1" type="body"/>
          </p:nvPr>
        </p:nvSpPr>
        <p:spPr>
          <a:xfrm>
            <a:off x="311700" y="1269750"/>
            <a:ext cx="8212500" cy="32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Calculating </a:t>
            </a:r>
            <a:r>
              <a:rPr lang="en" sz="1200"/>
              <a:t>performance</a:t>
            </a:r>
            <a:r>
              <a:rPr lang="en" sz="1200"/>
              <a:t> for each broker might is not straight-</a:t>
            </a:r>
            <a:r>
              <a:rPr lang="en" sz="1200"/>
              <a:t>forward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Each broker container many modes which can impact </a:t>
            </a:r>
            <a:r>
              <a:rPr lang="en" sz="1200"/>
              <a:t>performance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 this section we will show the performance results of kafka vs RabbitMQ vs Nats.io under </a:t>
            </a:r>
            <a:r>
              <a:rPr lang="en" sz="1200"/>
              <a:t>different</a:t>
            </a:r>
            <a:r>
              <a:rPr lang="en" sz="1200"/>
              <a:t> scenarios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 the article “Performance evaluation of message-oriented middleware” the performance is measured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The testing was done on the following hardware: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 will </a:t>
            </a:r>
            <a:r>
              <a:rPr lang="en" sz="1200"/>
              <a:t>explain</a:t>
            </a:r>
            <a:r>
              <a:rPr lang="en" sz="1200"/>
              <a:t> use the results of this article</a:t>
            </a:r>
            <a:endParaRPr sz="1200"/>
          </a:p>
        </p:txBody>
      </p:sp>
      <p:sp>
        <p:nvSpPr>
          <p:cNvPr id="653" name="Google Shape;653;p78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Kafka vs RabbitMQ vs Nats.io Performance</a:t>
            </a:r>
            <a:endParaRPr b="1"/>
          </a:p>
        </p:txBody>
      </p:sp>
      <p:sp>
        <p:nvSpPr>
          <p:cNvPr id="654" name="Google Shape;654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0" y="2509062"/>
            <a:ext cx="5352999" cy="11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vs RabbitMQ vs Nats.io Performance:</a:t>
            </a:r>
            <a:r>
              <a:rPr b="1" lang="en"/>
              <a:t> </a:t>
            </a:r>
            <a:r>
              <a:rPr b="1" lang="en"/>
              <a:t>throughput </a:t>
            </a:r>
            <a:r>
              <a:rPr b="1" lang="en"/>
              <a:t>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1" name="Google Shape;661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950" y="1358975"/>
            <a:ext cx="3003761" cy="36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895" y="1468458"/>
            <a:ext cx="3393980" cy="3307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0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Kafka vs RabbitMQ vs Nats.io Performance:</a:t>
            </a:r>
            <a:r>
              <a:rPr b="1" lang="en"/>
              <a:t> latency 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9" name="Google Shape;669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99" y="1358975"/>
            <a:ext cx="3733400" cy="3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850" y="1358964"/>
            <a:ext cx="3521661" cy="347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1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Kafka vs RabbitMQ vs Nats.io Performance: summary</a:t>
            </a:r>
            <a:endParaRPr b="1"/>
          </a:p>
        </p:txBody>
      </p:sp>
      <p:sp>
        <p:nvSpPr>
          <p:cNvPr id="677" name="Google Shape;677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8" name="Google Shape;678;p81"/>
          <p:cNvGraphicFramePr/>
          <p:nvPr/>
        </p:nvGraphicFramePr>
        <p:xfrm>
          <a:off x="616500" y="1392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{E056AE46-CBD6-4DE6-ABF4-C82528258C2F}</a:tableStyleId>
              </a:tblPr>
              <a:tblGrid>
                <a:gridCol w="1446275"/>
                <a:gridCol w="967625"/>
                <a:gridCol w="967625"/>
                <a:gridCol w="1206950"/>
                <a:gridCol w="1206950"/>
                <a:gridCol w="1206950"/>
                <a:gridCol w="1206950"/>
              </a:tblGrid>
              <a:tr h="3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Scenario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Kafka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RabbitMQ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Nats.io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64B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Throughput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Latency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Throughput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Latency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Throughput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Latency(when no persistent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otherwise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it is worst)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8B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b="1"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 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b="1"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 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64B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512B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4096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32768B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 1048000B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0000"/>
                          </a:solidFill>
                        </a:rPr>
                        <a:t>Worst</a:t>
                      </a:r>
                      <a:endParaRPr sz="1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Medium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00FF00"/>
                          </a:solidFill>
                        </a:rPr>
                        <a:t>Best</a:t>
                      </a:r>
                      <a:endParaRPr sz="1000">
                        <a:solidFill>
                          <a:srgbClr val="FFFF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9" name="Google Shape;67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4502" y="1470376"/>
            <a:ext cx="267499" cy="21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371" y="1464050"/>
            <a:ext cx="267499" cy="2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025" y="1464051"/>
            <a:ext cx="406375" cy="2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269750"/>
            <a:ext cx="82104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Failure handling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 components can fail.Distributed systems must maintain availability even at low levels of hardware/software/network reliability.Such systems must be fault tolerant(recoverable,redundant</a:t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 u="sng"/>
              <a:t>Security	</a:t>
            </a:r>
            <a:endParaRPr b="1" sz="1000" u="sng"/>
          </a:p>
          <a:p>
            <a:pPr indent="-292100" lvl="0" marL="457200" rtl="0" algn="just">
              <a:spcBef>
                <a:spcPts val="120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Distributed systems  components communicate using messaging channels. Security is required for concealing  messaging(security and privacy) , authentication   and more</a:t>
            </a:r>
            <a:endParaRPr sz="1000"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Characteristics of Distributed Systems: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2"/>
          <p:cNvSpPr txBox="1"/>
          <p:nvPr>
            <p:ph idx="1" type="body"/>
          </p:nvPr>
        </p:nvSpPr>
        <p:spPr>
          <a:xfrm>
            <a:off x="526475" y="2761925"/>
            <a:ext cx="3535500" cy="15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Is  persistence important?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What size of message will the system use?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Should the system focus on throughput or latency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Is being lightweight important?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Can messages be lost?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87" name="Google Shape;687;p82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Conclusion-what to use?</a:t>
            </a:r>
            <a:endParaRPr b="1"/>
          </a:p>
        </p:txBody>
      </p:sp>
      <p:sp>
        <p:nvSpPr>
          <p:cNvPr id="688" name="Google Shape;688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174" y="1556082"/>
            <a:ext cx="914700" cy="91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862" y="1531584"/>
            <a:ext cx="909798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095" y="1558138"/>
            <a:ext cx="1305929" cy="9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71750"/>
            <a:ext cx="1912055" cy="22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3"/>
          <p:cNvSpPr txBox="1"/>
          <p:nvPr>
            <p:ph type="title"/>
          </p:nvPr>
        </p:nvSpPr>
        <p:spPr>
          <a:xfrm>
            <a:off x="616500" y="445025"/>
            <a:ext cx="790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Bonus questions</a:t>
            </a:r>
            <a:endParaRPr b="1"/>
          </a:p>
        </p:txBody>
      </p:sp>
      <p:sp>
        <p:nvSpPr>
          <p:cNvPr id="698" name="Google Shape;698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69750"/>
            <a:ext cx="8240100" cy="3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Distributed system have multiple communication patterns between them.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The following patterns will be explained: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RPC versus shared resources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Synchronous versus asynchronous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Orchestration versus choreography</a:t>
            </a:r>
            <a:endParaRPr sz="1700"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Messaging patterns used in distributed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" name="Google Shape;117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616500" y="445025"/>
            <a:ext cx="8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RPC versus shared resources</a:t>
            </a:r>
            <a:endParaRPr b="1"/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0" y="1307773"/>
            <a:ext cx="4070575" cy="28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746" y="1307783"/>
            <a:ext cx="4928700" cy="21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